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4"/>
  </p:sldMasterIdLst>
  <p:notesMasterIdLst>
    <p:notesMasterId r:id="rId29"/>
  </p:notesMasterIdLst>
  <p:sldIdLst>
    <p:sldId id="257" r:id="rId5"/>
    <p:sldId id="285" r:id="rId6"/>
    <p:sldId id="298" r:id="rId7"/>
    <p:sldId id="294" r:id="rId8"/>
    <p:sldId id="295" r:id="rId9"/>
    <p:sldId id="296" r:id="rId10"/>
    <p:sldId id="292" r:id="rId11"/>
    <p:sldId id="291" r:id="rId12"/>
    <p:sldId id="282" r:id="rId13"/>
    <p:sldId id="297" r:id="rId14"/>
    <p:sldId id="299" r:id="rId15"/>
    <p:sldId id="306" r:id="rId16"/>
    <p:sldId id="272" r:id="rId17"/>
    <p:sldId id="273" r:id="rId18"/>
    <p:sldId id="274" r:id="rId19"/>
    <p:sldId id="275" r:id="rId20"/>
    <p:sldId id="307" r:id="rId21"/>
    <p:sldId id="300" r:id="rId22"/>
    <p:sldId id="301" r:id="rId23"/>
    <p:sldId id="302" r:id="rId24"/>
    <p:sldId id="303" r:id="rId25"/>
    <p:sldId id="304" r:id="rId26"/>
    <p:sldId id="305" r:id="rId27"/>
    <p:sldId id="26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28" autoAdjust="0"/>
    <p:restoredTop sz="94619" autoAdjust="0"/>
  </p:normalViewPr>
  <p:slideViewPr>
    <p:cSldViewPr snapToGrid="0">
      <p:cViewPr>
        <p:scale>
          <a:sx n="70" d="100"/>
          <a:sy n="70" d="100"/>
        </p:scale>
        <p:origin x="96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F242E-C917-49D4-AD91-BA6FEC99E9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FBDF1-3766-4554-8028-3AFC97E87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5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80608-CA88-417B-822C-6ED122DD44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31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80608-CA88-417B-822C-6ED122DD44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4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80608-CA88-417B-822C-6ED122DD44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62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80608-CA88-417B-822C-6ED122DD44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8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08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6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3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7059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5BC1-367B-40AB-BB11-3018D35FD83C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29D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7E4CE-D5AA-461D-8EB7-DC3A47751A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756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1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89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3695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9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03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8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E18DB4A-8810-4A10-AD5C-D5E2C667F5B3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7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8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speel@arionconsultants.com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286000"/>
            <a:ext cx="8991600" cy="1828800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dewart lake watershed diagnostic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483290"/>
            <a:ext cx="6801612" cy="1329208"/>
          </a:xfrm>
        </p:spPr>
        <p:txBody>
          <a:bodyPr>
            <a:normAutofit/>
          </a:bodyPr>
          <a:lstStyle/>
          <a:p>
            <a:r>
              <a:rPr lang="en-US" dirty="0"/>
              <a:t>Sara Peel</a:t>
            </a:r>
          </a:p>
          <a:p>
            <a:r>
              <a:rPr lang="en-US" dirty="0"/>
              <a:t>Arion Consultants</a:t>
            </a:r>
          </a:p>
        </p:txBody>
      </p:sp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lake  watershed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25" y="228600"/>
            <a:ext cx="8436122" cy="63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27572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2506" y="381000"/>
            <a:ext cx="4054642" cy="1143000"/>
          </a:xfrm>
        </p:spPr>
        <p:txBody>
          <a:bodyPr/>
          <a:lstStyle/>
          <a:p>
            <a:r>
              <a:rPr lang="en-US" dirty="0" err="1"/>
              <a:t>dewart</a:t>
            </a:r>
            <a:r>
              <a:rPr lang="en-US" dirty="0"/>
              <a:t> lake Watershed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2366" y="1527165"/>
            <a:ext cx="3724782" cy="4949835"/>
          </a:xfrm>
        </p:spPr>
        <p:txBody>
          <a:bodyPr>
            <a:normAutofit/>
          </a:bodyPr>
          <a:lstStyle/>
          <a:p>
            <a:r>
              <a:rPr lang="en-US" sz="2200" dirty="0"/>
              <a:t>5,476 acres</a:t>
            </a:r>
          </a:p>
          <a:p>
            <a:r>
              <a:rPr lang="en-US" sz="2200" dirty="0"/>
              <a:t>Watershed area: Lake area = </a:t>
            </a:r>
          </a:p>
          <a:p>
            <a:pPr marL="0" indent="0">
              <a:buNone/>
            </a:pPr>
            <a:r>
              <a:rPr lang="en-US" sz="2200" dirty="0"/>
              <a:t>    9.9:1 </a:t>
            </a:r>
          </a:p>
          <a:p>
            <a:pPr marL="0" indent="0">
              <a:buNone/>
            </a:pPr>
            <a:r>
              <a:rPr lang="en-US" sz="2200" dirty="0"/>
              <a:t>(~10 acres of watershed for each acre of lake)</a:t>
            </a:r>
          </a:p>
        </p:txBody>
      </p:sp>
      <p:pic>
        <p:nvPicPr>
          <p:cNvPr id="3" name="Picture 2" descr="A map of a farm&#10;&#10;Description automatically generated">
            <a:extLst>
              <a:ext uri="{FF2B5EF4-FFF2-40B4-BE49-F238E27FC236}">
                <a16:creationId xmlns:a16="http://schemas.microsoft.com/office/drawing/2014/main" id="{4D76427A-15E0-4E82-25C0-073A34C6E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9" t="6842" r="6980" b="5556"/>
          <a:stretch/>
        </p:blipFill>
        <p:spPr>
          <a:xfrm>
            <a:off x="4415589" y="553453"/>
            <a:ext cx="7459579" cy="60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518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2506" y="381000"/>
            <a:ext cx="4054642" cy="1143000"/>
          </a:xfrm>
        </p:spPr>
        <p:txBody>
          <a:bodyPr/>
          <a:lstStyle/>
          <a:p>
            <a:r>
              <a:rPr lang="en-US" dirty="0"/>
              <a:t>Elevation</a:t>
            </a:r>
          </a:p>
        </p:txBody>
      </p:sp>
      <p:pic>
        <p:nvPicPr>
          <p:cNvPr id="4" name="Picture 3" descr="A map of a lake&#10;&#10;Description automatically generated">
            <a:extLst>
              <a:ext uri="{FF2B5EF4-FFF2-40B4-BE49-F238E27FC236}">
                <a16:creationId xmlns:a16="http://schemas.microsoft.com/office/drawing/2014/main" id="{A3CA173B-40EF-C970-D361-A841001E0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9" t="5556" r="6430" b="5556"/>
          <a:stretch/>
        </p:blipFill>
        <p:spPr>
          <a:xfrm>
            <a:off x="4311254" y="381000"/>
            <a:ext cx="773828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189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79" y="549442"/>
            <a:ext cx="3493168" cy="1143000"/>
          </a:xfrm>
        </p:spPr>
        <p:txBody>
          <a:bodyPr/>
          <a:lstStyle/>
          <a:p>
            <a:r>
              <a:rPr lang="en-US" dirty="0"/>
              <a:t>Land Use</a:t>
            </a:r>
          </a:p>
        </p:txBody>
      </p:sp>
      <p:pic>
        <p:nvPicPr>
          <p:cNvPr id="4" name="Picture 3" descr="A map of a large area with different colored areas&#10;&#10;Description automatically generated">
            <a:extLst>
              <a:ext uri="{FF2B5EF4-FFF2-40B4-BE49-F238E27FC236}">
                <a16:creationId xmlns:a16="http://schemas.microsoft.com/office/drawing/2014/main" id="{F30D1A98-3A87-68DE-D9D3-9049FF42B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7" t="5790" r="6980" b="6842"/>
          <a:stretch/>
        </p:blipFill>
        <p:spPr>
          <a:xfrm>
            <a:off x="4030579" y="697831"/>
            <a:ext cx="7483642" cy="5991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5A4F0-09B4-901B-F82D-DC3DE751F371}"/>
              </a:ext>
            </a:extLst>
          </p:cNvPr>
          <p:cNvSpPr txBox="1"/>
          <p:nvPr/>
        </p:nvSpPr>
        <p:spPr>
          <a:xfrm>
            <a:off x="136478" y="1828379"/>
            <a:ext cx="38941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2003 data: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70% agriculture (pasture, row crop)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15% natural (forested, wetland)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11% open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4% developed (residential, commercial)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2022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60% 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23% natural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14% 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8% open water</a:t>
            </a:r>
          </a:p>
        </p:txBody>
      </p:sp>
    </p:spTree>
    <p:extLst>
      <p:ext uri="{BB962C8B-B14F-4D97-AF65-F5344CB8AC3E}">
        <p14:creationId xmlns:p14="http://schemas.microsoft.com/office/powerpoint/2010/main" val="280293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7" y="814137"/>
            <a:ext cx="4383505" cy="1143000"/>
          </a:xfrm>
        </p:spPr>
        <p:txBody>
          <a:bodyPr/>
          <a:lstStyle/>
          <a:p>
            <a:r>
              <a:rPr lang="en-US" dirty="0"/>
              <a:t>Wetlands and wetland Soils</a:t>
            </a:r>
          </a:p>
        </p:txBody>
      </p:sp>
      <p:pic>
        <p:nvPicPr>
          <p:cNvPr id="7" name="Picture 6" descr="A map of a river&#10;&#10;Description automatically generated">
            <a:extLst>
              <a:ext uri="{FF2B5EF4-FFF2-40B4-BE49-F238E27FC236}">
                <a16:creationId xmlns:a16="http://schemas.microsoft.com/office/drawing/2014/main" id="{EC134279-51FF-B6C9-7571-098EE31F6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8" t="6141" r="8064" b="7193"/>
          <a:stretch/>
        </p:blipFill>
        <p:spPr>
          <a:xfrm>
            <a:off x="4828674" y="697830"/>
            <a:ext cx="7363326" cy="5943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83F0D-BFCA-BF19-DD4A-63A2E00A9837}"/>
              </a:ext>
            </a:extLst>
          </p:cNvPr>
          <p:cNvSpPr txBox="1"/>
          <p:nvPr/>
        </p:nvSpPr>
        <p:spPr>
          <a:xfrm>
            <a:off x="356937" y="2210516"/>
            <a:ext cx="4133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Wetland (hydric) soils: 1,121 acres</a:t>
            </a:r>
          </a:p>
          <a:p>
            <a:r>
              <a:rPr lang="en-US" dirty="0"/>
              <a:t>Wetlands: 970 acres</a:t>
            </a:r>
          </a:p>
          <a:p>
            <a:endParaRPr lang="en-US" dirty="0"/>
          </a:p>
          <a:p>
            <a:r>
              <a:rPr lang="en-US" dirty="0"/>
              <a:t>151 acres lost or 13%</a:t>
            </a:r>
          </a:p>
        </p:txBody>
      </p:sp>
    </p:spTree>
    <p:extLst>
      <p:ext uri="{BB962C8B-B14F-4D97-AF65-F5344CB8AC3E}">
        <p14:creationId xmlns:p14="http://schemas.microsoft.com/office/powerpoint/2010/main" val="2121653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641" y="697831"/>
            <a:ext cx="3693695" cy="1143000"/>
          </a:xfrm>
        </p:spPr>
        <p:txBody>
          <a:bodyPr/>
          <a:lstStyle/>
          <a:p>
            <a:r>
              <a:rPr lang="en-US" dirty="0"/>
              <a:t>Septic Soils</a:t>
            </a:r>
          </a:p>
        </p:txBody>
      </p:sp>
      <p:pic>
        <p:nvPicPr>
          <p:cNvPr id="4" name="Picture 3" descr="A map of a lake&#10;&#10;Description automatically generated">
            <a:extLst>
              <a:ext uri="{FF2B5EF4-FFF2-40B4-BE49-F238E27FC236}">
                <a16:creationId xmlns:a16="http://schemas.microsoft.com/office/drawing/2014/main" id="{33B72DAE-EBDE-8507-7508-73FFD8734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3" t="6667" r="8200" b="6491"/>
          <a:stretch/>
        </p:blipFill>
        <p:spPr>
          <a:xfrm>
            <a:off x="4525490" y="451184"/>
            <a:ext cx="7363326" cy="5955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E956A3-7C21-8919-956D-B453D5C8EE9F}"/>
              </a:ext>
            </a:extLst>
          </p:cNvPr>
          <p:cNvSpPr txBox="1"/>
          <p:nvPr/>
        </p:nvSpPr>
        <p:spPr>
          <a:xfrm>
            <a:off x="625641" y="1951209"/>
            <a:ext cx="3523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4,734 acres of 86% very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59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56" y="391026"/>
            <a:ext cx="3878179" cy="1143000"/>
          </a:xfrm>
        </p:spPr>
        <p:txBody>
          <a:bodyPr/>
          <a:lstStyle/>
          <a:p>
            <a:r>
              <a:rPr lang="en-US" dirty="0"/>
              <a:t>Soil Erodibility</a:t>
            </a:r>
          </a:p>
        </p:txBody>
      </p:sp>
      <p:pic>
        <p:nvPicPr>
          <p:cNvPr id="4" name="Picture 3" descr="A map of a lake&#10;&#10;Description automatically generated">
            <a:extLst>
              <a:ext uri="{FF2B5EF4-FFF2-40B4-BE49-F238E27FC236}">
                <a16:creationId xmlns:a16="http://schemas.microsoft.com/office/drawing/2014/main" id="{D6CCB553-89B7-0CB8-0318-DDFC8ADC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3" t="5614" r="7523" b="5789"/>
          <a:stretch/>
        </p:blipFill>
        <p:spPr>
          <a:xfrm>
            <a:off x="4365460" y="391026"/>
            <a:ext cx="7423484" cy="6075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C90A-8D0C-84F9-BEFD-C20C30BBA5BA}"/>
              </a:ext>
            </a:extLst>
          </p:cNvPr>
          <p:cNvSpPr txBox="1"/>
          <p:nvPr/>
        </p:nvSpPr>
        <p:spPr>
          <a:xfrm>
            <a:off x="403056" y="1649850"/>
            <a:ext cx="38781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3,129 acres or 57% highly erodible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2008 diagnostic study: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104 acres highly erodible (2%)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2,162 acres potentially highly erodible (43%)</a:t>
            </a:r>
          </a:p>
        </p:txBody>
      </p:sp>
    </p:spTree>
    <p:extLst>
      <p:ext uri="{BB962C8B-B14F-4D97-AF65-F5344CB8AC3E}">
        <p14:creationId xmlns:p14="http://schemas.microsoft.com/office/powerpoint/2010/main" val="3336774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56" y="391026"/>
            <a:ext cx="387817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Sediment delivery rank (from lower Elkhart </a:t>
            </a:r>
            <a:r>
              <a:rPr lang="en-US" dirty="0" err="1"/>
              <a:t>wMP</a:t>
            </a:r>
            <a:r>
              <a:rPr lang="en-US" dirty="0"/>
              <a:t>)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145EB248-1735-65F5-E733-368720394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" t="3184" r="6906" b="26767"/>
          <a:stretch/>
        </p:blipFill>
        <p:spPr>
          <a:xfrm>
            <a:off x="1514901" y="1662962"/>
            <a:ext cx="4776717" cy="4804012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9EC4ECF8-7FEB-106E-3183-DB0A2800C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9" t="4110" r="7163" b="25841"/>
          <a:stretch/>
        </p:blipFill>
        <p:spPr>
          <a:xfrm>
            <a:off x="6471252" y="650333"/>
            <a:ext cx="4776717" cy="48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71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87" y="2334126"/>
            <a:ext cx="11029616" cy="1404397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/>
              <a:t>dewart</a:t>
            </a:r>
            <a:r>
              <a:rPr lang="en-US" sz="4400" dirty="0"/>
              <a:t> lake: data collection</a:t>
            </a:r>
            <a:br>
              <a:rPr lang="en-US" sz="4400" dirty="0"/>
            </a:br>
            <a:r>
              <a:rPr lang="en-US" sz="4400" dirty="0"/>
              <a:t>water quality data</a:t>
            </a:r>
          </a:p>
        </p:txBody>
      </p:sp>
    </p:spTree>
    <p:extLst>
      <p:ext uri="{BB962C8B-B14F-4D97-AF65-F5344CB8AC3E}">
        <p14:creationId xmlns:p14="http://schemas.microsoft.com/office/powerpoint/2010/main" val="3720727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41" y="1644316"/>
            <a:ext cx="3878179" cy="1143000"/>
          </a:xfrm>
        </p:spPr>
        <p:txBody>
          <a:bodyPr/>
          <a:lstStyle/>
          <a:p>
            <a:r>
              <a:rPr lang="en-US" dirty="0"/>
              <a:t>Stream sample sites</a:t>
            </a:r>
          </a:p>
        </p:txBody>
      </p:sp>
      <p:pic>
        <p:nvPicPr>
          <p:cNvPr id="5" name="Picture 4" descr="A map of a lake&#10;&#10;Description automatically generated">
            <a:extLst>
              <a:ext uri="{FF2B5EF4-FFF2-40B4-BE49-F238E27FC236}">
                <a16:creationId xmlns:a16="http://schemas.microsoft.com/office/drawing/2014/main" id="{A7B6AA56-ECB9-B4BA-A874-1C9BC376A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0" t="3860" r="1672" b="8246"/>
          <a:stretch/>
        </p:blipFill>
        <p:spPr>
          <a:xfrm>
            <a:off x="4126709" y="264695"/>
            <a:ext cx="7928811" cy="6027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0740D-8B26-1BF0-1FE0-6A65F14029B0}"/>
              </a:ext>
            </a:extLst>
          </p:cNvPr>
          <p:cNvSpPr txBox="1"/>
          <p:nvPr/>
        </p:nvSpPr>
        <p:spPr>
          <a:xfrm>
            <a:off x="100141" y="2909274"/>
            <a:ext cx="4185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Storm Flow Stream Sampling (11 sites)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Goal: Sample monthly &gt;0.5” rain </a:t>
            </a:r>
          </a:p>
          <a:p>
            <a:r>
              <a:rPr lang="en-US" dirty="0"/>
              <a:t>	March to 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Samples collected March, April, May…</a:t>
            </a:r>
          </a:p>
        </p:txBody>
      </p:sp>
    </p:spTree>
    <p:extLst>
      <p:ext uri="{BB962C8B-B14F-4D97-AF65-F5344CB8AC3E}">
        <p14:creationId xmlns:p14="http://schemas.microsoft.com/office/powerpoint/2010/main" val="107140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024744" cy="1143000"/>
          </a:xfrm>
        </p:spPr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89221" y="1892817"/>
            <a:ext cx="7772400" cy="3833109"/>
          </a:xfrm>
        </p:spPr>
        <p:txBody>
          <a:bodyPr>
            <a:normAutofit/>
          </a:bodyPr>
          <a:lstStyle/>
          <a:p>
            <a:r>
              <a:rPr lang="en-US" sz="2200" dirty="0"/>
              <a:t>Outline the three main phases of the watershed diagnostic study</a:t>
            </a:r>
          </a:p>
          <a:p>
            <a:r>
              <a:rPr lang="en-US" sz="2200" dirty="0"/>
              <a:t>Highlight the data we’ve collected to date</a:t>
            </a:r>
          </a:p>
          <a:p>
            <a:r>
              <a:rPr lang="en-US" sz="2200" dirty="0"/>
              <a:t>Solicit input from you and your knowledge of Skinner Lake and its drainage</a:t>
            </a:r>
          </a:p>
          <a:p>
            <a:pPr marL="6858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195320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2AC5CD-6B13-9ECA-20F0-B2AE44EDC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77" y="184005"/>
            <a:ext cx="10400134" cy="6200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018F9A-8B37-5A3D-CB02-B8F7ACA29917}"/>
              </a:ext>
            </a:extLst>
          </p:cNvPr>
          <p:cNvSpPr txBox="1"/>
          <p:nvPr/>
        </p:nvSpPr>
        <p:spPr>
          <a:xfrm>
            <a:off x="0" y="6488668"/>
            <a:ext cx="4877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ICLP volunteer data </a:t>
            </a:r>
            <a:r>
              <a:rPr lang="en-US" dirty="0"/>
              <a:t>1989-2001</a:t>
            </a:r>
          </a:p>
        </p:txBody>
      </p:sp>
    </p:spTree>
    <p:extLst>
      <p:ext uri="{BB962C8B-B14F-4D97-AF65-F5344CB8AC3E}">
        <p14:creationId xmlns:p14="http://schemas.microsoft.com/office/powerpoint/2010/main" val="599813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018F9A-8B37-5A3D-CB02-B8F7ACA29917}"/>
              </a:ext>
            </a:extLst>
          </p:cNvPr>
          <p:cNvSpPr txBox="1"/>
          <p:nvPr/>
        </p:nvSpPr>
        <p:spPr>
          <a:xfrm>
            <a:off x="144496" y="6054959"/>
            <a:ext cx="2817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ICLP data </a:t>
            </a:r>
            <a:r>
              <a:rPr lang="en-US" dirty="0"/>
              <a:t>1994-2011</a:t>
            </a:r>
          </a:p>
          <a:p>
            <a:r>
              <a:rPr lang="en-US" dirty="0" err="1"/>
              <a:t>JFNew</a:t>
            </a:r>
            <a:r>
              <a:rPr lang="en-US" dirty="0"/>
              <a:t> 2004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79EEA2-EE5D-A133-EA02-388C812B8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662908"/>
              </p:ext>
            </p:extLst>
          </p:nvPr>
        </p:nvGraphicFramePr>
        <p:xfrm>
          <a:off x="822463" y="2110778"/>
          <a:ext cx="10547074" cy="286512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727837">
                  <a:extLst>
                    <a:ext uri="{9D8B030D-6E8A-4147-A177-3AD203B41FA5}">
                      <a16:colId xmlns:a16="http://schemas.microsoft.com/office/drawing/2014/main" val="915853206"/>
                    </a:ext>
                  </a:extLst>
                </a:gridCol>
                <a:gridCol w="1741995">
                  <a:extLst>
                    <a:ext uri="{9D8B030D-6E8A-4147-A177-3AD203B41FA5}">
                      <a16:colId xmlns:a16="http://schemas.microsoft.com/office/drawing/2014/main" val="1094878982"/>
                    </a:ext>
                  </a:extLst>
                </a:gridCol>
                <a:gridCol w="2164461">
                  <a:extLst>
                    <a:ext uri="{9D8B030D-6E8A-4147-A177-3AD203B41FA5}">
                      <a16:colId xmlns:a16="http://schemas.microsoft.com/office/drawing/2014/main" val="2868890436"/>
                    </a:ext>
                  </a:extLst>
                </a:gridCol>
                <a:gridCol w="1560732">
                  <a:extLst>
                    <a:ext uri="{9D8B030D-6E8A-4147-A177-3AD203B41FA5}">
                      <a16:colId xmlns:a16="http://schemas.microsoft.com/office/drawing/2014/main" val="2154021126"/>
                    </a:ext>
                  </a:extLst>
                </a:gridCol>
                <a:gridCol w="2646680">
                  <a:extLst>
                    <a:ext uri="{9D8B030D-6E8A-4147-A177-3AD203B41FA5}">
                      <a16:colId xmlns:a16="http://schemas.microsoft.com/office/drawing/2014/main" val="2848767406"/>
                    </a:ext>
                  </a:extLst>
                </a:gridCol>
                <a:gridCol w="1705369">
                  <a:extLst>
                    <a:ext uri="{9D8B030D-6E8A-4147-A177-3AD203B41FA5}">
                      <a16:colId xmlns:a16="http://schemas.microsoft.com/office/drawing/2014/main" val="3420569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Transparency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(feet)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Phosphorus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(mg/L)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Percent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Oxic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Plankton Density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(#/L)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Cholorphyll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a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(ug/L)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559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--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4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7,213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175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3,148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044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275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7.340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9,866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19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4.660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46,684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99666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0DA9883-0E31-D493-495C-5C9116B0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9518"/>
            <a:ext cx="11029616" cy="1404397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/>
              <a:t>dewart</a:t>
            </a:r>
            <a:r>
              <a:rPr lang="en-US" sz="4400" dirty="0"/>
              <a:t> lake: historic water quality data</a:t>
            </a:r>
          </a:p>
        </p:txBody>
      </p:sp>
    </p:spTree>
    <p:extLst>
      <p:ext uri="{BB962C8B-B14F-4D97-AF65-F5344CB8AC3E}">
        <p14:creationId xmlns:p14="http://schemas.microsoft.com/office/powerpoint/2010/main" val="2705920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544" y="300610"/>
            <a:ext cx="11029616" cy="1404397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Next steps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368544" y="1950667"/>
            <a:ext cx="10126584" cy="413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Continue to analyze mapped and historic water quality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Indiana Clean Lakes Program, diagnostic study and DNR fisheries report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Plant survey data (historic) and recommendations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Stream storm sampling – June, if possible OR when it rains next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Base flow biological stream sampling (bugs!)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In lake monitoring – July or August (worst case condition)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Utilize data gathered as part of the Lower Elkhart Watershed Planning project to supplement this effort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Inventory – what should this look like in the </a:t>
            </a:r>
            <a:r>
              <a:rPr lang="en-US" sz="2200" dirty="0" err="1">
                <a:solidFill>
                  <a:schemeClr val="tx1"/>
                </a:solidFill>
              </a:rPr>
              <a:t>Dewart</a:t>
            </a:r>
            <a:r>
              <a:rPr lang="en-US" sz="2200" dirty="0">
                <a:solidFill>
                  <a:schemeClr val="tx1"/>
                </a:solidFill>
              </a:rPr>
              <a:t> Lake Watershed?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Identify problem areas and develop future projects suggestions (prioritize)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Calculate potential impacts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Fall 2024/Spring 2025 public meeting to share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98866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544" y="300610"/>
            <a:ext cx="11029616" cy="1404397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How you can help?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368543" y="2100792"/>
            <a:ext cx="11327587" cy="3481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Provide feedback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What are we missing?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Are there known problem areas in the lake (shoreline erosion, aquatic plant problems, etc)?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What about the</a:t>
            </a:r>
            <a:r>
              <a:rPr lang="en-US" sz="2200" dirty="0">
                <a:solidFill>
                  <a:schemeClr val="tx1"/>
                </a:solidFill>
              </a:rPr>
              <a:t> watershed (streambank erosion, ravine erosion, narrow buffers, logjams, areas where dumping occurs, etc)?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Any available water quality data?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Are updates or repairs needed for previously-installed ravine </a:t>
            </a:r>
            <a:r>
              <a:rPr lang="en-US" sz="2200"/>
              <a:t>stabilization projects?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Consider volunteer water quality monitoring – Indiana Clean Lakes Program provides equipment and training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22881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340" y="721895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234713" y="1941095"/>
            <a:ext cx="7187184" cy="284797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200" dirty="0"/>
              <a:t>Sara Peel</a:t>
            </a:r>
          </a:p>
          <a:p>
            <a:pPr marL="68580" indent="0">
              <a:buNone/>
            </a:pPr>
            <a:r>
              <a:rPr lang="en-US" sz="2200" dirty="0"/>
              <a:t>Arion Consultants</a:t>
            </a:r>
          </a:p>
          <a:p>
            <a:pPr marL="68580" indent="0">
              <a:buNone/>
            </a:pPr>
            <a:r>
              <a:rPr lang="en-US" sz="2200" dirty="0">
                <a:hlinkClick r:id="rId2"/>
              </a:rPr>
              <a:t>speel@arionconsultants.com</a:t>
            </a:r>
            <a:endParaRPr lang="en-US" sz="2200" dirty="0"/>
          </a:p>
          <a:p>
            <a:pPr marL="68580" indent="0">
              <a:buNone/>
            </a:pPr>
            <a:r>
              <a:rPr lang="en-US" sz="2200" dirty="0"/>
              <a:t>765-337-9100</a:t>
            </a:r>
          </a:p>
          <a:p>
            <a:pPr marL="6858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4446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024744" cy="1143000"/>
          </a:xfrm>
        </p:spPr>
        <p:txBody>
          <a:bodyPr/>
          <a:lstStyle/>
          <a:p>
            <a:r>
              <a:rPr lang="en-US" dirty="0"/>
              <a:t>Project Purpose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69432" y="1892816"/>
            <a:ext cx="7772400" cy="3833109"/>
          </a:xfrm>
        </p:spPr>
        <p:txBody>
          <a:bodyPr>
            <a:normAutofit/>
          </a:bodyPr>
          <a:lstStyle/>
          <a:p>
            <a:r>
              <a:rPr lang="en-US" sz="2200" dirty="0"/>
              <a:t>Describe conditions and trends in </a:t>
            </a:r>
            <a:r>
              <a:rPr lang="en-US" sz="2200" dirty="0" err="1"/>
              <a:t>Dewart</a:t>
            </a:r>
            <a:r>
              <a:rPr lang="en-US" sz="2200" dirty="0"/>
              <a:t> Lake &amp; its watershed</a:t>
            </a:r>
          </a:p>
          <a:p>
            <a:r>
              <a:rPr lang="en-US" sz="2200" dirty="0"/>
              <a:t>Identify potential sources of water quality problems in the </a:t>
            </a:r>
            <a:r>
              <a:rPr lang="en-US" sz="2200" dirty="0" err="1"/>
              <a:t>Dewart</a:t>
            </a:r>
            <a:r>
              <a:rPr lang="en-US" sz="2200" dirty="0"/>
              <a:t> Lake Watershed</a:t>
            </a:r>
          </a:p>
          <a:p>
            <a:r>
              <a:rPr lang="en-US" sz="2200" dirty="0"/>
              <a:t>Propose specific directions for future work in the watershed</a:t>
            </a:r>
          </a:p>
          <a:p>
            <a:r>
              <a:rPr lang="en-US" sz="2200" dirty="0"/>
              <a:t>Prioritize potential watershed improvement projects</a:t>
            </a:r>
          </a:p>
          <a:p>
            <a:pPr marL="6858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4235259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235" y="76200"/>
            <a:ext cx="8224709" cy="1143000"/>
          </a:xfrm>
        </p:spPr>
        <p:txBody>
          <a:bodyPr>
            <a:normAutofit/>
          </a:bodyPr>
          <a:lstStyle/>
          <a:p>
            <a:r>
              <a:rPr lang="en-US" dirty="0"/>
              <a:t>Task 1: Data Collection and 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6593" y="1389994"/>
            <a:ext cx="8382000" cy="2151992"/>
          </a:xfrm>
        </p:spPr>
        <p:txBody>
          <a:bodyPr>
            <a:normAutofit/>
          </a:bodyPr>
          <a:lstStyle/>
          <a:p>
            <a:r>
              <a:rPr lang="en-US" sz="2200" dirty="0"/>
              <a:t>Desktop Mapping</a:t>
            </a:r>
          </a:p>
          <a:p>
            <a:r>
              <a:rPr lang="en-US" sz="2200" dirty="0"/>
              <a:t>Historic Data Collection</a:t>
            </a:r>
          </a:p>
          <a:p>
            <a:pPr lvl="1"/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7" t="20709" r="15981" b="10821"/>
          <a:stretch/>
        </p:blipFill>
        <p:spPr bwMode="auto">
          <a:xfrm>
            <a:off x="6039329" y="1428750"/>
            <a:ext cx="3548418" cy="50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1630" r="5375" b="5517"/>
          <a:stretch/>
        </p:blipFill>
        <p:spPr>
          <a:xfrm>
            <a:off x="2604253" y="2465990"/>
            <a:ext cx="2772813" cy="397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595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14800"/>
            <a:ext cx="2926080" cy="2089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4129374"/>
            <a:ext cx="2093976" cy="2093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4259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Task 2: Tributary and lake Data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81200" y="1917032"/>
            <a:ext cx="9296400" cy="2790497"/>
          </a:xfrm>
        </p:spPr>
        <p:txBody>
          <a:bodyPr>
            <a:normAutofit/>
          </a:bodyPr>
          <a:lstStyle/>
          <a:p>
            <a:r>
              <a:rPr lang="en-US" sz="2200" dirty="0"/>
              <a:t>Storm Flow Stream Sampling (11 sites)</a:t>
            </a:r>
          </a:p>
          <a:p>
            <a:r>
              <a:rPr lang="en-US" sz="2200" dirty="0"/>
              <a:t>Stream habitat and aquatic bug sampling (4 sites)</a:t>
            </a:r>
          </a:p>
          <a:p>
            <a:r>
              <a:rPr lang="en-US" sz="2200" dirty="0"/>
              <a:t>In-lake monitoring (1 time – deepest point)</a:t>
            </a:r>
          </a:p>
          <a:p>
            <a:r>
              <a:rPr lang="en-US" sz="2200" dirty="0"/>
              <a:t>Watershed inventory – map concern areas and identify potential solutions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906931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4138" r="14300" b="3908"/>
          <a:stretch/>
        </p:blipFill>
        <p:spPr>
          <a:xfrm>
            <a:off x="8192775" y="1405801"/>
            <a:ext cx="3195184" cy="5031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Task 3: Results Analysis and Interpretation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350" y="1405801"/>
            <a:ext cx="4984082" cy="2325371"/>
          </a:xfrm>
        </p:spPr>
        <p:txBody>
          <a:bodyPr>
            <a:normAutofit/>
          </a:bodyPr>
          <a:lstStyle/>
          <a:p>
            <a:r>
              <a:rPr lang="en-US" sz="2200" dirty="0"/>
              <a:t>Data Assessment </a:t>
            </a:r>
          </a:p>
          <a:p>
            <a:r>
              <a:rPr lang="en-US" sz="2200" dirty="0"/>
              <a:t>Nonpoint Source Pollution Modeling</a:t>
            </a:r>
          </a:p>
          <a:p>
            <a:r>
              <a:rPr lang="en-US" sz="2200" dirty="0"/>
              <a:t>Future Effort Prioritization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3218" r="8647" b="4597"/>
          <a:stretch/>
        </p:blipFill>
        <p:spPr>
          <a:xfrm>
            <a:off x="4751623" y="1531267"/>
            <a:ext cx="3195184" cy="47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44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87" y="2334126"/>
            <a:ext cx="11029616" cy="1404397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/>
              <a:t>dewart</a:t>
            </a:r>
            <a:r>
              <a:rPr lang="en-US" sz="4400" dirty="0"/>
              <a:t> lake: data collection</a:t>
            </a:r>
            <a:br>
              <a:rPr lang="en-US" sz="4400" dirty="0"/>
            </a:br>
            <a:r>
              <a:rPr lang="en-US" sz="4400" dirty="0"/>
              <a:t>Mapping</a:t>
            </a:r>
          </a:p>
        </p:txBody>
      </p:sp>
    </p:spTree>
    <p:extLst>
      <p:ext uri="{BB962C8B-B14F-4D97-AF65-F5344CB8AC3E}">
        <p14:creationId xmlns:p14="http://schemas.microsoft.com/office/powerpoint/2010/main" val="378576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5AF84-2B89-31FD-900D-441420B7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76" y="1327017"/>
            <a:ext cx="5943600" cy="42323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45275" y="30864"/>
            <a:ext cx="7024744" cy="1143000"/>
          </a:xfrm>
        </p:spPr>
        <p:txBody>
          <a:bodyPr/>
          <a:lstStyle/>
          <a:p>
            <a:r>
              <a:rPr lang="en-US" dirty="0" err="1"/>
              <a:t>dewart</a:t>
            </a:r>
            <a:r>
              <a:rPr lang="en-US" dirty="0"/>
              <a:t> lake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52451" y="5635973"/>
            <a:ext cx="4496275" cy="10907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551 acres</a:t>
            </a:r>
          </a:p>
          <a:p>
            <a:r>
              <a:rPr lang="en-US" dirty="0"/>
              <a:t>79 feet max depth (2018); 82 feet (1963)</a:t>
            </a:r>
          </a:p>
          <a:p>
            <a:r>
              <a:rPr lang="en-US" dirty="0"/>
              <a:t>16.3 feet mean depth</a:t>
            </a:r>
          </a:p>
        </p:txBody>
      </p:sp>
      <p:pic>
        <p:nvPicPr>
          <p:cNvPr id="8" name="Picture 7" descr="A map of a lake&#10;&#10;Description automatically generated">
            <a:extLst>
              <a:ext uri="{FF2B5EF4-FFF2-40B4-BE49-F238E27FC236}">
                <a16:creationId xmlns:a16="http://schemas.microsoft.com/office/drawing/2014/main" id="{4902E2E7-F71A-B8D4-3FCD-33A175106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8" t="2381" r="7930" b="19350"/>
          <a:stretch/>
        </p:blipFill>
        <p:spPr>
          <a:xfrm>
            <a:off x="6096000" y="2364651"/>
            <a:ext cx="5941024" cy="44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630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2C7B61-3279-D665-BBDD-2666CABEC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28" y="1913021"/>
            <a:ext cx="8470328" cy="474881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2366" y="381000"/>
            <a:ext cx="8712178" cy="1143000"/>
          </a:xfrm>
        </p:spPr>
        <p:txBody>
          <a:bodyPr/>
          <a:lstStyle/>
          <a:p>
            <a:r>
              <a:rPr lang="en-US" dirty="0" err="1"/>
              <a:t>dewart</a:t>
            </a:r>
            <a:r>
              <a:rPr lang="en-US" dirty="0"/>
              <a:t> lake tributaries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2367" y="1527165"/>
            <a:ext cx="3136762" cy="4949835"/>
          </a:xfrm>
        </p:spPr>
        <p:txBody>
          <a:bodyPr>
            <a:normAutofit/>
          </a:bodyPr>
          <a:lstStyle/>
          <a:p>
            <a:r>
              <a:rPr lang="en-US" sz="2200" dirty="0"/>
              <a:t>Tributaries:</a:t>
            </a:r>
          </a:p>
          <a:p>
            <a:pPr lvl="1"/>
            <a:r>
              <a:rPr lang="en-US" sz="2200" dirty="0"/>
              <a:t>Cable Run/West Lake Fetters Ditch</a:t>
            </a:r>
          </a:p>
          <a:p>
            <a:pPr lvl="1"/>
            <a:r>
              <a:rPr lang="en-US" sz="2200" dirty="0"/>
              <a:t>Unnamed wetland-based tributary</a:t>
            </a:r>
          </a:p>
          <a:p>
            <a:pPr lvl="1"/>
            <a:r>
              <a:rPr lang="en-US" sz="2200" dirty="0"/>
              <a:t>Multiple ravines (north shore)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F22D9DF7-BEC9-40BF-ACF6-7F30063C67BC}"/>
              </a:ext>
            </a:extLst>
          </p:cNvPr>
          <p:cNvSpPr/>
          <p:nvPr/>
        </p:nvSpPr>
        <p:spPr>
          <a:xfrm>
            <a:off x="8827329" y="3178662"/>
            <a:ext cx="243840" cy="203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E68F497-34C6-416D-B9E2-7CEAA512C953}"/>
              </a:ext>
            </a:extLst>
          </p:cNvPr>
          <p:cNvSpPr/>
          <p:nvPr/>
        </p:nvSpPr>
        <p:spPr>
          <a:xfrm>
            <a:off x="8827329" y="5720338"/>
            <a:ext cx="243840" cy="203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9810C3E5-ACF2-49F1-9069-8C39134AF86E}"/>
              </a:ext>
            </a:extLst>
          </p:cNvPr>
          <p:cNvSpPr/>
          <p:nvPr/>
        </p:nvSpPr>
        <p:spPr>
          <a:xfrm>
            <a:off x="5105591" y="8997122"/>
            <a:ext cx="243840" cy="203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966072DE-56EF-4DFD-A697-16F92F8824D2}"/>
              </a:ext>
            </a:extLst>
          </p:cNvPr>
          <p:cNvSpPr/>
          <p:nvPr/>
        </p:nvSpPr>
        <p:spPr>
          <a:xfrm>
            <a:off x="4074143" y="9200322"/>
            <a:ext cx="243840" cy="203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E351BA7-1AAB-4AE7-A21F-B44E45A6B98C}"/>
              </a:ext>
            </a:extLst>
          </p:cNvPr>
          <p:cNvSpPr/>
          <p:nvPr/>
        </p:nvSpPr>
        <p:spPr>
          <a:xfrm>
            <a:off x="6324916" y="2691645"/>
            <a:ext cx="243840" cy="203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F842D64-160A-2CB5-27F5-0A825F9539BC}"/>
              </a:ext>
            </a:extLst>
          </p:cNvPr>
          <p:cNvSpPr/>
          <p:nvPr/>
        </p:nvSpPr>
        <p:spPr>
          <a:xfrm>
            <a:off x="6096760" y="2638753"/>
            <a:ext cx="243840" cy="203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2FF4D8A4-FF1A-0BBA-B8BB-ED8A63BF7AF7}"/>
              </a:ext>
            </a:extLst>
          </p:cNvPr>
          <p:cNvSpPr/>
          <p:nvPr/>
        </p:nvSpPr>
        <p:spPr>
          <a:xfrm>
            <a:off x="5336913" y="2110118"/>
            <a:ext cx="243840" cy="203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F04EF923-FCDA-DD14-B206-0EACEF5A0393}"/>
              </a:ext>
            </a:extLst>
          </p:cNvPr>
          <p:cNvSpPr/>
          <p:nvPr/>
        </p:nvSpPr>
        <p:spPr>
          <a:xfrm>
            <a:off x="5080554" y="2110118"/>
            <a:ext cx="243840" cy="203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42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947</TotalTime>
  <Words>684</Words>
  <Application>Microsoft Office PowerPoint</Application>
  <PresentationFormat>Widescreen</PresentationFormat>
  <Paragraphs>152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Gill Sans MT</vt:lpstr>
      <vt:lpstr>Wingdings</vt:lpstr>
      <vt:lpstr>Parcel</vt:lpstr>
      <vt:lpstr>dewart lake watershed diagnostic study</vt:lpstr>
      <vt:lpstr>Today’s goals</vt:lpstr>
      <vt:lpstr>Project Purpose</vt:lpstr>
      <vt:lpstr>Task 1: Data Collection and Review</vt:lpstr>
      <vt:lpstr>Task 2: Tributary and lake Data Collection</vt:lpstr>
      <vt:lpstr>Task 3: Results Analysis and Interpretation</vt:lpstr>
      <vt:lpstr>dewart lake: data collection Mapping</vt:lpstr>
      <vt:lpstr>dewart lake</vt:lpstr>
      <vt:lpstr>dewart lake tributaries</vt:lpstr>
      <vt:lpstr>PowerPoint Presentation</vt:lpstr>
      <vt:lpstr>dewart lake Watershed</vt:lpstr>
      <vt:lpstr>Elevation</vt:lpstr>
      <vt:lpstr>Land Use</vt:lpstr>
      <vt:lpstr>Wetlands and wetland Soils</vt:lpstr>
      <vt:lpstr>Septic Soils</vt:lpstr>
      <vt:lpstr>Soil Erodibility</vt:lpstr>
      <vt:lpstr>Sediment delivery rank (from lower Elkhart wMP)</vt:lpstr>
      <vt:lpstr>dewart lake: data collection water quality data</vt:lpstr>
      <vt:lpstr>Stream sample sites</vt:lpstr>
      <vt:lpstr>PowerPoint Presentation</vt:lpstr>
      <vt:lpstr>dewart lake: historic water quality data</vt:lpstr>
      <vt:lpstr>Next steps</vt:lpstr>
      <vt:lpstr>How you can help?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Sara Peel</dc:creator>
  <cp:lastModifiedBy>Sara Peel</cp:lastModifiedBy>
  <cp:revision>15</cp:revision>
  <dcterms:created xsi:type="dcterms:W3CDTF">2021-01-04T15:39:45Z</dcterms:created>
  <dcterms:modified xsi:type="dcterms:W3CDTF">2024-06-07T13:39:02Z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4044bd30-2ed7-4c9d-9d12-46200872a97b_Enabled">
    <vt:lpwstr>true</vt:lpwstr>
  </property>
  <property fmtid="{D5CDD505-2E9C-101B-9397-08002B2CF9AE}" pid="4" name="MSIP_Label_4044bd30-2ed7-4c9d-9d12-46200872a97b_SetDate">
    <vt:lpwstr>2024-06-07T12:40:23Z</vt:lpwstr>
  </property>
  <property fmtid="{D5CDD505-2E9C-101B-9397-08002B2CF9AE}" pid="5" name="MSIP_Label_4044bd30-2ed7-4c9d-9d12-46200872a97b_Method">
    <vt:lpwstr>Standard</vt:lpwstr>
  </property>
  <property fmtid="{D5CDD505-2E9C-101B-9397-08002B2CF9AE}" pid="6" name="MSIP_Label_4044bd30-2ed7-4c9d-9d12-46200872a97b_Name">
    <vt:lpwstr>defa4170-0d19-0005-0004-bc88714345d2</vt:lpwstr>
  </property>
  <property fmtid="{D5CDD505-2E9C-101B-9397-08002B2CF9AE}" pid="7" name="MSIP_Label_4044bd30-2ed7-4c9d-9d12-46200872a97b_SiteId">
    <vt:lpwstr>4130bd39-7c53-419c-b1e5-8758d6d63f21</vt:lpwstr>
  </property>
  <property fmtid="{D5CDD505-2E9C-101B-9397-08002B2CF9AE}" pid="8" name="MSIP_Label_4044bd30-2ed7-4c9d-9d12-46200872a97b_ActionId">
    <vt:lpwstr>2463f405-b1af-43ee-851f-afb5abef88d4</vt:lpwstr>
  </property>
  <property fmtid="{D5CDD505-2E9C-101B-9397-08002B2CF9AE}" pid="9" name="MSIP_Label_4044bd30-2ed7-4c9d-9d12-46200872a97b_ContentBits">
    <vt:lpwstr>0</vt:lpwstr>
  </property>
</Properties>
</file>